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1" r:id="rId5"/>
    <p:sldId id="262" r:id="rId6"/>
    <p:sldId id="264" r:id="rId7"/>
    <p:sldId id="280" r:id="rId8"/>
    <p:sldId id="281" r:id="rId9"/>
    <p:sldId id="278" r:id="rId10"/>
    <p:sldId id="272" r:id="rId11"/>
    <p:sldId id="263" r:id="rId12"/>
    <p:sldId id="279" r:id="rId13"/>
    <p:sldId id="265" r:id="rId14"/>
    <p:sldId id="267" r:id="rId15"/>
    <p:sldId id="282" r:id="rId16"/>
    <p:sldId id="266" r:id="rId17"/>
    <p:sldId id="268" r:id="rId18"/>
    <p:sldId id="271" r:id="rId19"/>
    <p:sldId id="273" r:id="rId20"/>
    <p:sldId id="284" r:id="rId21"/>
    <p:sldId id="285" r:id="rId22"/>
    <p:sldId id="274" r:id="rId23"/>
    <p:sldId id="276" r:id="rId24"/>
    <p:sldId id="283" r:id="rId2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632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1DB87B-76D5-443C-BF74-212C2493D552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F67D5F-147F-4337-9446-366E8ECA0CD3}" type="datetime1">
              <a:rPr lang="zh-TW" altLang="en-US" smtClean="0"/>
              <a:t>2020/10/22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404043-DD7E-40CF-8DE6-3F59F886B0F9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6178D-7688-4D69-9A9A-47E3D5F9C180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36E5E-68AD-4D15-9582-9D1A8DD7797C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5A32A-73AF-474E-912C-399A60933CED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DD26C-70EE-4A95-A2D7-79CC6A53E499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96133-C0A4-46C1-9E0C-9447641473FE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F17EA-A3F0-42FB-83FA-B4C294117061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7DD86-1281-4F57-A3CF-DA6C56708CE3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A0EB8-9F0F-4198-AF62-A78F526620F3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6EFBD6B-32E4-4BAF-BD35-1CEC698E751A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E8A9-523B-4EF5-89D8-AD04B13D2D74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8CB3AF9-72E1-4780-BE55-D8B614F946E6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Autofit/>
          </a:bodyPr>
          <a:lstStyle/>
          <a:p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趙聿修紀念中學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應用學習課程簡介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17" y="1879031"/>
            <a:ext cx="10993546" cy="468233"/>
          </a:xfrm>
        </p:spPr>
        <p:txBody>
          <a:bodyPr rtlCol="0">
            <a:noAutofit/>
          </a:bodyPr>
          <a:lstStyle/>
          <a:p>
            <a:pPr algn="r" rtl="0"/>
            <a:r>
              <a:rPr lang="en-US" altLang="zh-TW" sz="2800" dirty="0"/>
              <a:t>23-10-2020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群組 15"/>
          <p:cNvGrpSpPr/>
          <p:nvPr/>
        </p:nvGrpSpPr>
        <p:grpSpPr>
          <a:xfrm>
            <a:off x="0" y="4993005"/>
            <a:ext cx="13678610" cy="1670406"/>
            <a:chOff x="0" y="4457298"/>
            <a:chExt cx="13678610" cy="1670406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62897"/>
              <a:ext cx="2780145" cy="1664807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>
            <a:xfrm>
              <a:off x="2405683" y="4457298"/>
              <a:ext cx="11272927" cy="1670406"/>
              <a:chOff x="446534" y="2718499"/>
              <a:chExt cx="9849722" cy="1594751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534" y="2718500"/>
                <a:ext cx="4764147" cy="1594750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380" y="2718500"/>
                <a:ext cx="2748016" cy="1594750"/>
              </a:xfrm>
              <a:prstGeom prst="rect">
                <a:avLst/>
              </a:prstGeom>
            </p:spPr>
          </p:pic>
          <p:pic>
            <p:nvPicPr>
              <p:cNvPr id="8" name="圖片 7"/>
              <p:cNvPicPr>
                <a:picLocks noChangeAspect="1"/>
              </p:cNvPicPr>
              <p:nvPr/>
            </p:nvPicPr>
            <p:blipFill rotWithShape="1">
              <a:blip r:embed="rId5"/>
              <a:srcRect r="31587"/>
              <a:stretch/>
            </p:blipFill>
            <p:spPr>
              <a:xfrm>
                <a:off x="7921684" y="2718499"/>
                <a:ext cx="2374572" cy="1594751"/>
              </a:xfrm>
              <a:prstGeom prst="rect">
                <a:avLst/>
              </a:prstGeom>
            </p:spPr>
          </p:pic>
        </p:grpSp>
      </p:grpSp>
      <p:grpSp>
        <p:nvGrpSpPr>
          <p:cNvPr id="17" name="群組 16"/>
          <p:cNvGrpSpPr/>
          <p:nvPr/>
        </p:nvGrpSpPr>
        <p:grpSpPr>
          <a:xfrm>
            <a:off x="-129112" y="2787370"/>
            <a:ext cx="12321112" cy="1675524"/>
            <a:chOff x="74086" y="2722719"/>
            <a:chExt cx="12117914" cy="1589241"/>
          </a:xfrm>
        </p:grpSpPr>
        <p:grpSp>
          <p:nvGrpSpPr>
            <p:cNvPr id="13" name="群組 12"/>
            <p:cNvGrpSpPr/>
            <p:nvPr/>
          </p:nvGrpSpPr>
          <p:grpSpPr>
            <a:xfrm>
              <a:off x="4590473" y="2722719"/>
              <a:ext cx="7601527" cy="1589240"/>
              <a:chOff x="3371274" y="5040512"/>
              <a:chExt cx="7601527" cy="1589240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6205" y="5040512"/>
                <a:ext cx="2646596" cy="1589240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1274" y="5058490"/>
                <a:ext cx="2110650" cy="1571262"/>
              </a:xfrm>
              <a:prstGeom prst="rect">
                <a:avLst/>
              </a:prstGeom>
            </p:spPr>
          </p:pic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86" y="2729152"/>
              <a:ext cx="4516387" cy="1582808"/>
            </a:xfrm>
            <a:prstGeom prst="rect">
              <a:avLst/>
            </a:prstGeom>
          </p:spPr>
        </p:pic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7054" y="2807567"/>
            <a:ext cx="2981709" cy="16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課程安排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278712" cy="3634486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/>
              <a:t>主要安排在星期六</a:t>
            </a:r>
            <a:endParaRPr lang="en-US" altLang="zh-TW" sz="4800" dirty="0"/>
          </a:p>
          <a:p>
            <a:pPr algn="l"/>
            <a:r>
              <a:rPr lang="zh-TW" altLang="en-US" sz="4800" dirty="0"/>
              <a:t>於課程提供機構的場地進行</a:t>
            </a:r>
            <a:endParaRPr lang="en-US" altLang="zh-TW" sz="4800" dirty="0"/>
          </a:p>
          <a:p>
            <a:pPr algn="l"/>
            <a:r>
              <a:rPr lang="zh-TW" altLang="en-US" sz="4800" dirty="0"/>
              <a:t>由該機構認可的導師教授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69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職場體驗  業界參與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課程提供機構與業界在課程發展、實習、職場體驗方面有緊密聯繫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4000" dirty="0"/>
              <a:t> 豐富學生的學習經歷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4000" dirty="0"/>
              <a:t> </a:t>
            </a:r>
            <a:r>
              <a:rPr lang="zh-TW" altLang="en-US" sz="4000" dirty="0"/>
              <a:t>增加學生對行業發展的認識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4000" dirty="0"/>
              <a:t> 提高課程的認受性。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55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en-US" sz="6000" dirty="0"/>
              <a:t>評核及出席要求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F35E1E37-654A-42C5-8E2A-1B88CB96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3213"/>
            <a:ext cx="11029615" cy="3634486"/>
          </a:xfrm>
        </p:spPr>
        <p:txBody>
          <a:bodyPr>
            <a:noAutofit/>
          </a:bodyPr>
          <a:lstStyle/>
          <a:p>
            <a:pPr algn="just"/>
            <a:r>
              <a:rPr lang="zh-TW" altLang="en-US" sz="3600" dirty="0"/>
              <a:t>屬香港中學文憑考試中的乙類科目，</a:t>
            </a:r>
            <a:r>
              <a:rPr lang="zh-TW" altLang="en-US" sz="3600" u="sng" dirty="0"/>
              <a:t>不設公開考試</a:t>
            </a:r>
            <a:endParaRPr lang="en-US" altLang="zh-TW" sz="3600" u="sng" dirty="0"/>
          </a:p>
          <a:p>
            <a:pPr algn="just"/>
            <a:r>
              <a:rPr lang="zh-TW" altLang="en-US" sz="3600" dirty="0"/>
              <a:t>每個應用學習課程的</a:t>
            </a:r>
            <a:r>
              <a:rPr lang="zh-TW" altLang="en-US" sz="3600" u="sng" dirty="0"/>
              <a:t>評核由課程提供機構負責</a:t>
            </a:r>
            <a:r>
              <a:rPr lang="zh-TW" altLang="en-US" sz="3600" dirty="0"/>
              <a:t>，包括</a:t>
            </a:r>
            <a:r>
              <a:rPr lang="en-US" altLang="zh-TW" sz="3600" u="sng" dirty="0"/>
              <a:t>6</a:t>
            </a:r>
            <a:r>
              <a:rPr lang="zh-TW" altLang="en-US" sz="3600" u="sng" dirty="0"/>
              <a:t>至</a:t>
            </a:r>
            <a:r>
              <a:rPr lang="en-US" altLang="zh-TW" sz="3600" u="sng" dirty="0"/>
              <a:t>10</a:t>
            </a:r>
            <a:r>
              <a:rPr lang="zh-TW" altLang="en-US" sz="3600" u="sng" dirty="0"/>
              <a:t>個評估課業</a:t>
            </a:r>
            <a:r>
              <a:rPr lang="zh-TW" altLang="en-US" sz="3600" dirty="0"/>
              <a:t>，於修讀期間進行</a:t>
            </a:r>
            <a:endParaRPr lang="en-US" altLang="zh-TW" sz="3600" dirty="0"/>
          </a:p>
          <a:p>
            <a:pPr algn="just"/>
            <a:r>
              <a:rPr lang="zh-TW" altLang="en-US" sz="3600" dirty="0"/>
              <a:t>學生必須出席由課程提供機構安排的課堂，並參與相關的學習活動</a:t>
            </a:r>
            <a:r>
              <a:rPr lang="en-US" altLang="zh-TW" sz="3600" dirty="0"/>
              <a:t> (</a:t>
            </a:r>
            <a:r>
              <a:rPr lang="zh-TW" altLang="en-US" sz="3600" u="sng" dirty="0"/>
              <a:t>最低出席率為總課時的</a:t>
            </a:r>
            <a:r>
              <a:rPr lang="en-US" altLang="zh-TW" sz="3600" u="sng" dirty="0"/>
              <a:t>80%</a:t>
            </a:r>
            <a:r>
              <a:rPr lang="en-US" altLang="zh-TW" sz="3600" dirty="0"/>
              <a:t>)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38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應用學習 </a:t>
            </a:r>
            <a:r>
              <a:rPr lang="en-US" altLang="zh-TW" sz="5200" dirty="0"/>
              <a:t>- </a:t>
            </a:r>
            <a:r>
              <a:rPr lang="zh-TW" altLang="en-US" sz="5200" dirty="0"/>
              <a:t>資歷認可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32" y="2070031"/>
            <a:ext cx="11029615" cy="3634486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應用學習科目在文憑試的學生成績匯報</a:t>
            </a:r>
            <a:r>
              <a:rPr lang="en-US" altLang="zh-TW" sz="4000" dirty="0"/>
              <a:t>:</a:t>
            </a:r>
          </a:p>
          <a:p>
            <a:endParaRPr lang="en-US" altLang="zh-TW" sz="4000" dirty="0"/>
          </a:p>
          <a:p>
            <a:endParaRPr lang="en-US" altLang="zh-TW" sz="4000" dirty="0"/>
          </a:p>
          <a:p>
            <a:pPr marL="0" indent="0">
              <a:buNone/>
            </a:pPr>
            <a:endParaRPr lang="en-US" altLang="zh-TW" sz="40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140446C1-1A4D-4676-844E-44E47C8D0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54974"/>
              </p:ext>
            </p:extLst>
          </p:nvPr>
        </p:nvGraphicFramePr>
        <p:xfrm>
          <a:off x="4071648" y="3243469"/>
          <a:ext cx="424953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531">
                  <a:extLst>
                    <a:ext uri="{9D8B030D-6E8A-4147-A177-3AD203B41FA5}">
                      <a16:colId xmlns:a16="http://schemas.microsoft.com/office/drawing/2014/main" xmlns="" val="1827438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4000" b="0" dirty="0">
                          <a:solidFill>
                            <a:schemeClr val="tx1"/>
                          </a:solidFill>
                        </a:rPr>
                        <a:t>達標</a:t>
                      </a:r>
                      <a:endParaRPr lang="zh-HK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30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4000" b="0" dirty="0">
                          <a:solidFill>
                            <a:schemeClr val="tx1"/>
                          </a:solidFill>
                        </a:rPr>
                        <a:t>達標並表現優異 </a:t>
                      </a:r>
                      <a:r>
                        <a:rPr lang="en-US" altLang="zh-TW" sz="40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endParaRPr lang="zh-HK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26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4000" b="0" dirty="0">
                          <a:solidFill>
                            <a:schemeClr val="tx1"/>
                          </a:solidFill>
                        </a:rPr>
                        <a:t>達標並表現優異 </a:t>
                      </a:r>
                      <a:r>
                        <a:rPr lang="en-US" altLang="zh-TW" sz="4000" b="0" dirty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zh-HK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8970207"/>
                  </a:ext>
                </a:extLst>
              </a:tr>
            </a:tbl>
          </a:graphicData>
        </a:graphic>
      </p:graphicFrame>
      <p:sp>
        <p:nvSpPr>
          <p:cNvPr id="16" name="圖說文字: 向左箭號 15">
            <a:extLst>
              <a:ext uri="{FF2B5EF4-FFF2-40B4-BE49-F238E27FC236}">
                <a16:creationId xmlns:a16="http://schemas.microsoft.com/office/drawing/2014/main" xmlns="" id="{C78527E3-8DC1-46F3-9132-66AE684C776C}"/>
              </a:ext>
            </a:extLst>
          </p:cNvPr>
          <p:cNvSpPr/>
          <p:nvPr/>
        </p:nvSpPr>
        <p:spPr>
          <a:xfrm>
            <a:off x="8432339" y="3603811"/>
            <a:ext cx="3431248" cy="133582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207C81E-D28B-47CF-A8FF-90D7F5327132}"/>
              </a:ext>
            </a:extLst>
          </p:cNvPr>
          <p:cNvSpPr txBox="1"/>
          <p:nvPr/>
        </p:nvSpPr>
        <p:spPr>
          <a:xfrm>
            <a:off x="9217497" y="3650452"/>
            <a:ext cx="62222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文憑試甲類</a:t>
            </a:r>
            <a:endParaRPr lang="en-US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科目第三級</a:t>
            </a:r>
            <a:endParaRPr lang="zh-HK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圖說文字: 向左箭號 17">
            <a:extLst>
              <a:ext uri="{FF2B5EF4-FFF2-40B4-BE49-F238E27FC236}">
                <a16:creationId xmlns:a16="http://schemas.microsoft.com/office/drawing/2014/main" xmlns="" id="{AB56687A-D592-4DDF-A549-5DE6D2CB6959}"/>
              </a:ext>
            </a:extLst>
          </p:cNvPr>
          <p:cNvSpPr/>
          <p:nvPr/>
        </p:nvSpPr>
        <p:spPr>
          <a:xfrm flipH="1">
            <a:off x="638424" y="4395991"/>
            <a:ext cx="3322064" cy="125791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9A90986D-9A3C-46BF-91C9-C82AD38D946B}"/>
              </a:ext>
            </a:extLst>
          </p:cNvPr>
          <p:cNvSpPr txBox="1"/>
          <p:nvPr/>
        </p:nvSpPr>
        <p:spPr>
          <a:xfrm>
            <a:off x="638424" y="4392024"/>
            <a:ext cx="27735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文憑試甲類</a:t>
            </a:r>
            <a:endParaRPr lang="en-US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科目第四級</a:t>
            </a:r>
            <a:endParaRPr lang="en-US" altLang="zh-TW" sz="38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31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應用學習 </a:t>
            </a:r>
            <a:r>
              <a:rPr lang="en-US" altLang="zh-TW" sz="5200" dirty="0"/>
              <a:t>- </a:t>
            </a:r>
            <a:r>
              <a:rPr lang="zh-TW" altLang="en-US" sz="5200" dirty="0"/>
              <a:t>資歷認可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000" dirty="0"/>
              <a:t>達標並表現優異 </a:t>
            </a:r>
            <a:r>
              <a:rPr lang="en-US" altLang="zh-TW" sz="4000" dirty="0"/>
              <a:t>I </a:t>
            </a:r>
            <a:r>
              <a:rPr lang="zh-TW" altLang="en-US" sz="4000" dirty="0"/>
              <a:t>等同文憑試甲類科目的第三級成績</a:t>
            </a:r>
            <a:endParaRPr lang="en-US" altLang="zh-TW" sz="4000" dirty="0"/>
          </a:p>
          <a:p>
            <a:r>
              <a:rPr lang="zh-TW" altLang="en-US" sz="4000" dirty="0"/>
              <a:t>達標並表現優異 </a:t>
            </a:r>
            <a:r>
              <a:rPr lang="en-US" altLang="zh-TW" sz="4000" dirty="0"/>
              <a:t>II</a:t>
            </a:r>
            <a:r>
              <a:rPr lang="zh-TW" altLang="en-US" sz="4000" dirty="0"/>
              <a:t>等同文憑試甲類科目的第四級或以上成績</a:t>
            </a:r>
          </a:p>
          <a:p>
            <a:r>
              <a:rPr lang="zh-TW" altLang="en-US" sz="4000" dirty="0">
                <a:solidFill>
                  <a:srgbClr val="0070C0"/>
                </a:solidFill>
              </a:rPr>
              <a:t>學生成功完成課程後，除得到文憑資歷外，亦獲課程提供機構頒發</a:t>
            </a:r>
            <a:r>
              <a:rPr lang="zh-TW" altLang="en-US" sz="4000" dirty="0">
                <a:solidFill>
                  <a:srgbClr val="FF0000"/>
                </a:solidFill>
              </a:rPr>
              <a:t>資歷架構第三級證書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資歷認可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資歷</a:t>
            </a:r>
            <a:r>
              <a:rPr lang="zh-TW" altLang="en-US" dirty="0">
                <a:solidFill>
                  <a:srgbClr val="FF0000"/>
                </a:solidFill>
              </a:rPr>
              <a:t>架構第三級</a:t>
            </a:r>
            <a:r>
              <a:rPr lang="zh-TW" altLang="en-US" dirty="0" smtClean="0">
                <a:solidFill>
                  <a:srgbClr val="FF0000"/>
                </a:solidFill>
              </a:rPr>
              <a:t>證書</a:t>
            </a:r>
            <a:endParaRPr lang="zh-HK" altLang="en-US" dirty="0"/>
          </a:p>
        </p:txBody>
      </p:sp>
      <p:pic>
        <p:nvPicPr>
          <p:cNvPr id="1028" name="Picture 4" descr="{升學及持續進修課程特輯}善用資歷名冊選擇深造課程- 特刊- am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02" y="2084064"/>
            <a:ext cx="9581216" cy="44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716692" y="5016843"/>
            <a:ext cx="1326292" cy="444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10083114" y="5923005"/>
            <a:ext cx="996778" cy="42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11137556" y="5931243"/>
            <a:ext cx="996778" cy="42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6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升 學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278712" cy="3634486"/>
          </a:xfrm>
        </p:spPr>
        <p:txBody>
          <a:bodyPr>
            <a:normAutofit lnSpcReduction="10000"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學士學位</a:t>
            </a:r>
            <a:endParaRPr lang="zh-TW" altLang="en-US" sz="5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700" dirty="0"/>
              <a:t>各大專院校認同學生在應用學習所累積的學習經驗</a:t>
            </a:r>
            <a:endParaRPr lang="en-US" altLang="zh-TW" sz="37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4000" dirty="0"/>
              <a:t>個別院校、學院或課程會以應用學習科目作為選修科目、</a:t>
            </a:r>
            <a:r>
              <a:rPr lang="zh-TW" altLang="en-US" sz="4000" u="sng" dirty="0"/>
              <a:t>給予額外分數或作為額外的輔助資料</a:t>
            </a:r>
            <a:endParaRPr lang="zh-HK" alt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989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升 學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278712" cy="3634486"/>
          </a:xfrm>
        </p:spPr>
        <p:txBody>
          <a:bodyPr>
            <a:normAutofit fontScale="92500"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副學位課程</a:t>
            </a:r>
            <a:endParaRPr lang="en-US" altLang="zh-TW" sz="5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400" dirty="0"/>
              <a:t>學生如在文憑試其中五科</a:t>
            </a:r>
            <a:r>
              <a:rPr lang="zh-TW" altLang="en-US" sz="3600" dirty="0"/>
              <a:t>，</a:t>
            </a:r>
            <a:r>
              <a:rPr lang="zh-TW" altLang="en-US" sz="3400" dirty="0"/>
              <a:t>包括中國語文及英國語文科</a:t>
            </a:r>
            <a:r>
              <a:rPr lang="zh-TW" altLang="en-US" sz="3600" dirty="0"/>
              <a:t>，</a:t>
            </a:r>
            <a:r>
              <a:rPr lang="zh-TW" altLang="en-US" sz="3400" dirty="0"/>
              <a:t>達到第二級或以上成績</a:t>
            </a:r>
            <a:r>
              <a:rPr lang="zh-TW" altLang="en-US" sz="3600" dirty="0"/>
              <a:t>，</a:t>
            </a:r>
            <a:r>
              <a:rPr lang="zh-TW" altLang="en-US" sz="3400" dirty="0"/>
              <a:t>便可報讀副學士</a:t>
            </a:r>
            <a:r>
              <a:rPr lang="zh-TW" altLang="en-US" sz="3600" dirty="0"/>
              <a:t>、</a:t>
            </a:r>
            <a:r>
              <a:rPr lang="zh-TW" altLang="en-US" sz="3400" dirty="0"/>
              <a:t>高級文憑課程 </a:t>
            </a:r>
            <a:endParaRPr lang="en-US" altLang="zh-TW" sz="3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400" dirty="0"/>
              <a:t>每名學生可</a:t>
            </a:r>
            <a:r>
              <a:rPr lang="zh-TW" altLang="en-US" sz="3400" u="sng" dirty="0"/>
              <a:t>提交最多兩個應用學習科目的成績</a:t>
            </a:r>
            <a:r>
              <a:rPr lang="zh-TW" altLang="en-US" sz="3400" dirty="0"/>
              <a:t>報讀該等課程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017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就 業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5695"/>
            <a:ext cx="11278712" cy="3634486"/>
          </a:xfrm>
        </p:spPr>
        <p:txBody>
          <a:bodyPr>
            <a:normAutofit/>
          </a:bodyPr>
          <a:lstStyle/>
          <a:p>
            <a:pPr algn="l"/>
            <a:endParaRPr lang="zh-HK" altLang="en-US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zh-TW" altLang="en-US" sz="4200" dirty="0"/>
              <a:t>公務員事務局在聘任公務員時</a:t>
            </a:r>
            <a:endParaRPr lang="zh-HK" altLang="en-US" sz="4200" dirty="0"/>
          </a:p>
          <a:p>
            <a:r>
              <a:rPr lang="zh-TW" altLang="en-US" sz="4200" dirty="0"/>
              <a:t>接受應用學習科目在香港中學文憑的成績（最多計算兩科</a:t>
            </a:r>
            <a:r>
              <a:rPr lang="zh-TW" altLang="en-US" sz="4200" dirty="0" smtClean="0"/>
              <a:t>）</a:t>
            </a:r>
            <a:endParaRPr lang="zh-TW" altLang="en-US" sz="4200" dirty="0"/>
          </a:p>
        </p:txBody>
      </p:sp>
      <p:sp>
        <p:nvSpPr>
          <p:cNvPr id="5" name="AutoShape 4" descr="公務員事務局- 维基百科，自由的百科全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9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怎樣選擇應用學習課程？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56" y="2340864"/>
            <a:ext cx="10868686" cy="3634486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選科前，充分了解應用學習的課程內容及修讀安排</a:t>
            </a:r>
          </a:p>
          <a:p>
            <a:r>
              <a:rPr lang="zh-TW" altLang="en-US" sz="4400" dirty="0"/>
              <a:t>根據自己的興趣和志向，選讀合適的應用學習課程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7955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en-US" sz="6000" dirty="0"/>
              <a:t>應用學習 </a:t>
            </a:r>
            <a:r>
              <a:rPr lang="en-US" altLang="zh-TW" sz="6000" dirty="0"/>
              <a:t>- </a:t>
            </a:r>
            <a:r>
              <a:rPr lang="zh-TW" altLang="en-US" sz="6000" dirty="0"/>
              <a:t>有價值的高中選修科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F35E1E37-654A-42C5-8E2A-1B88CB96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800" dirty="0"/>
              <a:t>實踐與理論並重的選修科目，讓學生從</a:t>
            </a:r>
            <a:r>
              <a:rPr lang="zh-TW" altLang="en-US" sz="4800" u="sng" dirty="0"/>
              <a:t>職業和專業領域</a:t>
            </a:r>
            <a:r>
              <a:rPr lang="zh-TW" altLang="en-US" sz="4800" dirty="0"/>
              <a:t>有關的體驗中豐富學習經歷，從而</a:t>
            </a:r>
            <a:r>
              <a:rPr lang="zh-TW" altLang="en-US" sz="4800" u="sng" dirty="0"/>
              <a:t>及早了解和領會如何在工作環境中運用知識和技能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405592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/>
              <a:t>中三</a:t>
            </a:r>
            <a:r>
              <a:rPr lang="zh-TW" altLang="en-US" sz="4800" dirty="0" smtClean="0"/>
              <a:t>應用</a:t>
            </a:r>
            <a:r>
              <a:rPr lang="zh-TW" altLang="en-US" sz="4800" dirty="0"/>
              <a:t>學習導引</a:t>
            </a:r>
            <a:r>
              <a:rPr lang="zh-TW" altLang="en-US" sz="4800" dirty="0" smtClean="0"/>
              <a:t>課程</a:t>
            </a:r>
            <a:endParaRPr lang="zh-HK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31771" y="2100651"/>
            <a:ext cx="841495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zh-HK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2020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 </a:t>
            </a:r>
            <a:r>
              <a:rPr lang="en-US" altLang="zh-HK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 </a:t>
            </a:r>
            <a:r>
              <a:rPr lang="en-US" altLang="zh-HK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日（星期六</a:t>
            </a:r>
            <a:r>
              <a:rPr lang="zh-HK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</a:t>
            </a:r>
            <a:endParaRPr lang="en-US" altLang="zh-HK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060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zh-HK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2020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 </a:t>
            </a:r>
            <a:r>
              <a:rPr lang="en-US" altLang="zh-HK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 </a:t>
            </a:r>
            <a:r>
              <a:rPr lang="en-US" altLang="zh-HK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en-US" altLang="zh-TW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r>
            <a:r>
              <a:rPr lang="en-US" altLang="zh-HK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HK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日（星期六</a:t>
            </a:r>
            <a:r>
              <a:rPr lang="zh-HK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</a:t>
            </a:r>
            <a:endParaRPr lang="en-US" altLang="zh-HK" sz="4400" dirty="0">
              <a:solidFill>
                <a:schemeClr val="tx1">
                  <a:lumMod val="85000"/>
                  <a:lumOff val="1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上午九時三十分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至中午十二時</a:t>
            </a:r>
            <a:endParaRPr lang="zh-HK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600405" y="1009820"/>
            <a:ext cx="1081573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明愛社區書院 </a:t>
            </a:r>
            <a:endParaRPr lang="zh-HK" altLang="en-US" sz="4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02795" y="1009820"/>
            <a:ext cx="260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 smtClean="0"/>
              <a:t>幼兒發展 </a:t>
            </a:r>
            <a:endParaRPr lang="zh-HK" altLang="en-US" sz="4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801573" y="1009820"/>
            <a:ext cx="224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健康</a:t>
            </a:r>
            <a:r>
              <a:rPr lang="zh-TW" altLang="en-US" sz="4000" dirty="0" smtClean="0"/>
              <a:t>護理 </a:t>
            </a:r>
            <a:endParaRPr lang="zh-HK" altLang="en-US" sz="4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0405" y="2549236"/>
            <a:ext cx="1081573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香港城市大學 </a:t>
            </a:r>
          </a:p>
          <a:p>
            <a:r>
              <a:rPr lang="zh-TW" altLang="en-US" sz="4000" dirty="0"/>
              <a:t>專業進修學院 </a:t>
            </a:r>
            <a:endParaRPr lang="zh-HK" altLang="en-US" sz="4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744941" y="2547021"/>
            <a:ext cx="294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市場營銷及</a:t>
            </a:r>
            <a:r>
              <a:rPr lang="zh-TW" altLang="en-US" sz="4000" dirty="0" smtClean="0"/>
              <a:t>網上</a:t>
            </a:r>
            <a:r>
              <a:rPr lang="zh-TW" altLang="en-US" sz="4000" dirty="0"/>
              <a:t>推廣 </a:t>
            </a:r>
            <a:endParaRPr lang="zh-HK" altLang="en-US" sz="4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998178" y="2547021"/>
            <a:ext cx="260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酒店服務 </a:t>
            </a:r>
          </a:p>
          <a:p>
            <a:r>
              <a:rPr lang="zh-TW" altLang="en-US" sz="4000" dirty="0"/>
              <a:t>營運 </a:t>
            </a:r>
            <a:endParaRPr lang="zh-HK" altLang="en-US" sz="4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00406" y="4574896"/>
            <a:ext cx="1081573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HK" altLang="en-US" sz="4000" dirty="0"/>
              <a:t>職業訓練</a:t>
            </a:r>
            <a:r>
              <a:rPr lang="zh-HK" altLang="en-US" sz="4000" dirty="0" smtClean="0"/>
              <a:t>局</a:t>
            </a:r>
            <a:endParaRPr lang="en-US" altLang="zh-HK" sz="4000" dirty="0" smtClean="0"/>
          </a:p>
          <a:p>
            <a:r>
              <a:rPr lang="zh-HK" altLang="en-US" sz="4000" dirty="0" smtClean="0"/>
              <a:t> </a:t>
            </a:r>
            <a:endParaRPr lang="zh-HK" altLang="en-US" sz="4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915049" y="4574896"/>
            <a:ext cx="260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/>
              <a:t>酒店營運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744940" y="4570466"/>
            <a:ext cx="2772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電腦</a:t>
            </a:r>
            <a:r>
              <a:rPr lang="zh-TW" altLang="en-US" sz="4000" dirty="0" smtClean="0"/>
              <a:t>遊戲及</a:t>
            </a:r>
            <a:r>
              <a:rPr lang="zh-TW" altLang="en-US" sz="4000" dirty="0"/>
              <a:t>動畫設計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02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800" dirty="0" smtClean="0"/>
              <a:t>2021</a:t>
            </a:r>
            <a:r>
              <a:rPr lang="zh-TW" altLang="en-US" sz="4800" dirty="0" smtClean="0"/>
              <a:t>開辨</a:t>
            </a:r>
            <a:r>
              <a:rPr lang="zh-TW" altLang="en-US" sz="4800" dirty="0" smtClean="0"/>
              <a:t>課程</a:t>
            </a:r>
            <a:endParaRPr lang="zh-HK" altLang="en-US" sz="4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3563E8A-7FCA-4AC4-993C-1DC183D09608}"/>
              </a:ext>
            </a:extLst>
          </p:cNvPr>
          <p:cNvSpPr txBox="1"/>
          <p:nvPr/>
        </p:nvSpPr>
        <p:spPr>
          <a:xfrm>
            <a:off x="2969278" y="5952902"/>
            <a:ext cx="6379439" cy="78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altLang="zh-HK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https://bit.ly/3dMUyMj</a:t>
            </a:r>
            <a:endParaRPr lang="zh-HK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5" y="882513"/>
            <a:ext cx="3582994" cy="50703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26" y="898989"/>
            <a:ext cx="3571352" cy="505391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86" y="1890875"/>
            <a:ext cx="3753575" cy="37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課程概覽</a:t>
            </a:r>
            <a:endParaRPr lang="zh-HK" altLang="en-US" sz="5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479D4E1-4F64-49C3-B980-E61FCBDD8C99}"/>
              </a:ext>
            </a:extLst>
          </p:cNvPr>
          <p:cNvSpPr txBox="1"/>
          <p:nvPr/>
        </p:nvSpPr>
        <p:spPr>
          <a:xfrm>
            <a:off x="3220277" y="5731367"/>
            <a:ext cx="5897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https://bit.ly/3dDFssy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3" y="923508"/>
            <a:ext cx="3256866" cy="46090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948" y="923508"/>
            <a:ext cx="3258308" cy="46111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22" y="1814964"/>
            <a:ext cx="3786317" cy="37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3" y="866291"/>
            <a:ext cx="11029615" cy="3634486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應用學習課程負責老師</a:t>
            </a:r>
            <a:r>
              <a:rPr lang="en-US" altLang="zh-TW" sz="4800" dirty="0" smtClean="0"/>
              <a:t>: </a:t>
            </a:r>
          </a:p>
          <a:p>
            <a:pPr marL="0" indent="0">
              <a:buNone/>
            </a:pPr>
            <a:r>
              <a:rPr lang="en-US" altLang="zh-TW" sz="4800" dirty="0" smtClean="0"/>
              <a:t>  </a:t>
            </a:r>
            <a:r>
              <a:rPr lang="zh-TW" altLang="en-US" sz="4800" dirty="0" smtClean="0"/>
              <a:t>陳偉亮老師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黃健聰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老師</a:t>
            </a:r>
            <a:endParaRPr lang="zh-HK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709" y="3242747"/>
            <a:ext cx="3455099" cy="30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1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en-US" sz="6000" dirty="0"/>
              <a:t>應用學習 </a:t>
            </a:r>
            <a:r>
              <a:rPr lang="en-US" altLang="zh-TW" sz="6000" dirty="0"/>
              <a:t>- </a:t>
            </a:r>
            <a:r>
              <a:rPr lang="zh-TW" altLang="en-US" sz="6000" dirty="0"/>
              <a:t>有價值的高中選修科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F35E1E37-654A-42C5-8E2A-1B88CB96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TW" altLang="en-US" sz="4800" dirty="0"/>
              <a:t>提供</a:t>
            </a:r>
            <a:r>
              <a:rPr lang="zh-TW" altLang="en-US" sz="4800" u="sng" dirty="0"/>
              <a:t>不同學習體驗</a:t>
            </a:r>
            <a:r>
              <a:rPr lang="zh-TW" altLang="en-US" sz="4800" dirty="0"/>
              <a:t>以助學生擴闊視野</a:t>
            </a:r>
          </a:p>
          <a:p>
            <a:pPr algn="just"/>
            <a:r>
              <a:rPr lang="zh-TW" altLang="en-US" sz="4800" dirty="0"/>
              <a:t>屬於</a:t>
            </a:r>
            <a:r>
              <a:rPr lang="zh-TW" altLang="en-US" sz="4800" u="sng" dirty="0"/>
              <a:t>香港中學文憑考試</a:t>
            </a:r>
            <a:r>
              <a:rPr lang="en-US" altLang="zh-TW" sz="4800" u="sng" dirty="0"/>
              <a:t>(</a:t>
            </a:r>
            <a:r>
              <a:rPr lang="zh-TW" altLang="en-US" sz="4800" u="sng" dirty="0"/>
              <a:t>文憑試</a:t>
            </a:r>
            <a:r>
              <a:rPr lang="en-US" altLang="zh-TW" sz="4800" u="sng" dirty="0"/>
              <a:t>)</a:t>
            </a:r>
            <a:r>
              <a:rPr lang="zh-TW" altLang="en-US" sz="4800" u="sng" dirty="0"/>
              <a:t>乙類科目</a:t>
            </a:r>
            <a:r>
              <a:rPr lang="zh-TW" altLang="en-US" sz="4800" dirty="0"/>
              <a:t>，與甲類科目的學習發揮相輔相成的作用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177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25073"/>
            <a:ext cx="11029616" cy="1188720"/>
          </a:xfrm>
        </p:spPr>
        <p:txBody>
          <a:bodyPr>
            <a:noAutofit/>
          </a:bodyPr>
          <a:lstStyle/>
          <a:p>
            <a:pPr algn="ctr"/>
            <a:r>
              <a:rPr lang="zh-TW" altLang="en-US" sz="5200" dirty="0"/>
              <a:t>涵蓋六個學習範疇</a:t>
            </a:r>
            <a:endParaRPr lang="zh-HK" altLang="en-US" sz="52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19B44FD-060C-4F26-B720-067F6E49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51" y="1413793"/>
            <a:ext cx="8973626" cy="53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不同學習體驗 擴闊視野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000" dirty="0"/>
              <a:t>透過不同學習活動，培養共通能力和入門技能， </a:t>
            </a:r>
            <a:r>
              <a:rPr lang="zh-TW" altLang="en-US" sz="4000" u="sng" dirty="0"/>
              <a:t>促進未來升學及就業</a:t>
            </a:r>
            <a:r>
              <a:rPr lang="zh-TW" altLang="en-US" sz="4000" dirty="0"/>
              <a:t>，探索及</a:t>
            </a:r>
            <a:r>
              <a:rPr lang="zh-TW" altLang="en-US" sz="4000" u="sng" dirty="0"/>
              <a:t>了解就業及終身學習的路向</a:t>
            </a:r>
            <a:endParaRPr lang="en-US" altLang="zh-TW" sz="4000" u="sng" dirty="0"/>
          </a:p>
          <a:p>
            <a:r>
              <a:rPr lang="zh-TW" altLang="en-US" sz="4000" dirty="0"/>
              <a:t>實踐與理論並重，與寬廣的專業和職業領域緊密連繫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30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FC7082-2772-4DE2-AF38-D61A579C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200" dirty="0"/>
              <a:t>與其他科目相輔相成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429EC0-3DAE-4BB2-B8AC-46CD59B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14" y="1869993"/>
            <a:ext cx="11388386" cy="212828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配合</a:t>
            </a:r>
            <a:r>
              <a:rPr lang="zh-TW" altLang="en-US" sz="4000" u="sng" dirty="0"/>
              <a:t>核心科目</a:t>
            </a:r>
            <a:r>
              <a:rPr lang="zh-TW" altLang="en-US" sz="4000" dirty="0"/>
              <a:t>、</a:t>
            </a:r>
            <a:r>
              <a:rPr lang="zh-TW" altLang="en-US" sz="4000" u="sng" dirty="0"/>
              <a:t>選修科目</a:t>
            </a:r>
            <a:r>
              <a:rPr lang="zh-TW" altLang="en-US" sz="4000" dirty="0"/>
              <a:t>及</a:t>
            </a:r>
            <a:r>
              <a:rPr lang="zh-TW" altLang="en-US" sz="4000" u="sng" dirty="0"/>
              <a:t>其他學習經歷</a:t>
            </a:r>
            <a:r>
              <a:rPr lang="zh-TW" altLang="en-US" sz="4000" dirty="0"/>
              <a:t>，構成靈活的科目組合，讓學生體驗全面的學習經歷</a:t>
            </a:r>
            <a:endParaRPr lang="zh-HK" altLang="en-US" sz="4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/>
          <a:srcRect l="19484" t="37016" r="18100" b="41761"/>
          <a:stretch/>
        </p:blipFill>
        <p:spPr>
          <a:xfrm>
            <a:off x="399108" y="3858227"/>
            <a:ext cx="11393784" cy="21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C8C64D-CA38-4B2D-874F-4D719578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200" dirty="0"/>
              <a:t>與其他科目</a:t>
            </a:r>
            <a:r>
              <a:rPr lang="zh-TW" altLang="en-US" sz="5200" dirty="0" smtClean="0"/>
              <a:t>相輔相成 </a:t>
            </a:r>
            <a:r>
              <a:rPr lang="en-US" altLang="zh-TW" sz="5200" dirty="0" smtClean="0"/>
              <a:t>(</a:t>
            </a:r>
            <a:r>
              <a:rPr lang="zh-TW" altLang="en-US" sz="5200" dirty="0" smtClean="0"/>
              <a:t>例子</a:t>
            </a:r>
            <a:r>
              <a:rPr lang="en-US" altLang="zh-TW" sz="5200" dirty="0" smtClean="0"/>
              <a:t>1)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D9FE580-F745-457B-B3AB-3A0D8BA9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核心科目</a:t>
            </a:r>
            <a:r>
              <a:rPr lang="en-US" altLang="zh-TW" sz="4800" dirty="0"/>
              <a:t>: </a:t>
            </a:r>
            <a:r>
              <a:rPr lang="zh-TW" altLang="en-US" sz="4800" dirty="0"/>
              <a:t>中文</a:t>
            </a:r>
            <a:r>
              <a:rPr lang="en-US" altLang="zh-TW" sz="4800" dirty="0"/>
              <a:t>+</a:t>
            </a:r>
            <a:r>
              <a:rPr lang="zh-TW" altLang="en-US" sz="4800" dirty="0"/>
              <a:t>英文</a:t>
            </a:r>
            <a:r>
              <a:rPr lang="en-US" altLang="zh-TW" sz="4800" dirty="0"/>
              <a:t>+</a:t>
            </a:r>
            <a:r>
              <a:rPr lang="zh-TW" altLang="en-US" sz="4800" dirty="0"/>
              <a:t>數學</a:t>
            </a:r>
            <a:r>
              <a:rPr lang="en-US" altLang="zh-TW" sz="4800" dirty="0"/>
              <a:t>+</a:t>
            </a:r>
            <a:r>
              <a:rPr lang="zh-TW" altLang="en-US" sz="4800" dirty="0"/>
              <a:t>通識</a:t>
            </a:r>
            <a:endParaRPr lang="en-US" altLang="zh-TW" sz="4800" dirty="0"/>
          </a:p>
          <a:p>
            <a:r>
              <a:rPr lang="zh-TW" altLang="en-US" sz="4800" dirty="0"/>
              <a:t>選修科目</a:t>
            </a:r>
            <a:r>
              <a:rPr lang="en-US" altLang="zh-TW" sz="4800" dirty="0"/>
              <a:t>: </a:t>
            </a:r>
            <a:r>
              <a:rPr lang="zh-TW" altLang="en-US" sz="4800" dirty="0"/>
              <a:t>生物</a:t>
            </a:r>
            <a:r>
              <a:rPr lang="en-US" altLang="zh-TW" sz="4800" dirty="0"/>
              <a:t>+</a:t>
            </a:r>
            <a:r>
              <a:rPr lang="zh-TW" altLang="en-US" sz="4800" dirty="0"/>
              <a:t>化學</a:t>
            </a:r>
            <a:endParaRPr lang="en-US" altLang="zh-TW" sz="4800" dirty="0"/>
          </a:p>
          <a:p>
            <a:r>
              <a:rPr lang="zh-TW" altLang="en-US" sz="4800" u="sng" dirty="0"/>
              <a:t>中醫藥學基礎</a:t>
            </a:r>
            <a:endParaRPr lang="zh-HK" alt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5072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C8C64D-CA38-4B2D-874F-4D719578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200" dirty="0"/>
              <a:t>與其他科目</a:t>
            </a:r>
            <a:r>
              <a:rPr lang="zh-TW" altLang="en-US" sz="5200" dirty="0" smtClean="0"/>
              <a:t>相輔相成 </a:t>
            </a:r>
            <a:r>
              <a:rPr lang="en-US" altLang="zh-TW" sz="5200" dirty="0" smtClean="0"/>
              <a:t>(</a:t>
            </a:r>
            <a:r>
              <a:rPr lang="zh-TW" altLang="en-US" sz="5200" dirty="0" smtClean="0"/>
              <a:t>例子</a:t>
            </a:r>
            <a:r>
              <a:rPr lang="en-US" altLang="zh-TW" sz="5200" dirty="0"/>
              <a:t>2</a:t>
            </a:r>
            <a:r>
              <a:rPr lang="en-US" altLang="zh-TW" sz="5200" dirty="0" smtClean="0"/>
              <a:t>)</a:t>
            </a:r>
            <a:endParaRPr lang="zh-HK" altLang="en-US" sz="5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D9FE580-F745-457B-B3AB-3A0D8BA9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800" dirty="0"/>
              <a:t>核心科目</a:t>
            </a:r>
            <a:r>
              <a:rPr lang="en-US" altLang="zh-TW" sz="4800" dirty="0"/>
              <a:t>: </a:t>
            </a:r>
            <a:r>
              <a:rPr lang="zh-TW" altLang="en-US" sz="4800" dirty="0"/>
              <a:t>中文</a:t>
            </a:r>
            <a:r>
              <a:rPr lang="en-US" altLang="zh-TW" sz="4800" dirty="0"/>
              <a:t>+</a:t>
            </a:r>
            <a:r>
              <a:rPr lang="zh-TW" altLang="en-US" sz="4800" dirty="0"/>
              <a:t>英文</a:t>
            </a:r>
            <a:r>
              <a:rPr lang="en-US" altLang="zh-TW" sz="4800" dirty="0"/>
              <a:t>+</a:t>
            </a:r>
            <a:r>
              <a:rPr lang="zh-TW" altLang="en-US" sz="4800" dirty="0"/>
              <a:t>數學</a:t>
            </a:r>
            <a:r>
              <a:rPr lang="en-US" altLang="zh-TW" sz="4800" dirty="0"/>
              <a:t>+</a:t>
            </a:r>
            <a:r>
              <a:rPr lang="zh-TW" altLang="en-US" sz="4800" dirty="0"/>
              <a:t>通識</a:t>
            </a:r>
            <a:endParaRPr lang="en-US" altLang="zh-TW" sz="4800" dirty="0"/>
          </a:p>
          <a:p>
            <a:r>
              <a:rPr lang="zh-TW" altLang="en-US" sz="4800" dirty="0" smtClean="0"/>
              <a:t>選修科目</a:t>
            </a:r>
            <a:r>
              <a:rPr lang="en-US" altLang="zh-TW" sz="4800" dirty="0" smtClean="0"/>
              <a:t>: </a:t>
            </a:r>
            <a:r>
              <a:rPr lang="zh-TW" altLang="en-US" sz="4800" dirty="0" smtClean="0"/>
              <a:t>資訊及通訊科技</a:t>
            </a:r>
            <a:r>
              <a:rPr lang="en-US" altLang="zh-TW" sz="4800" dirty="0" smtClean="0"/>
              <a:t>+</a:t>
            </a:r>
            <a:r>
              <a:rPr lang="zh-TW" altLang="en-US" sz="4800" dirty="0" smtClean="0"/>
              <a:t>企業</a:t>
            </a:r>
            <a:r>
              <a:rPr lang="zh-TW" altLang="en-US" sz="4800" dirty="0"/>
              <a:t>、會計與財務</a:t>
            </a:r>
            <a:r>
              <a:rPr lang="zh-TW" altLang="en-US" sz="4800" dirty="0" smtClean="0"/>
              <a:t>概論</a:t>
            </a:r>
            <a:endParaRPr lang="en-US" altLang="zh-TW" sz="4800" dirty="0"/>
          </a:p>
          <a:p>
            <a:r>
              <a:rPr lang="zh-HK" altLang="en-US" sz="4800" u="sng" dirty="0" smtClean="0"/>
              <a:t>電子商務</a:t>
            </a:r>
            <a:r>
              <a:rPr lang="zh-HK" altLang="en-US" sz="4800" u="sng" dirty="0"/>
              <a:t>會計 </a:t>
            </a:r>
            <a:r>
              <a:rPr lang="en-US" altLang="zh-HK" sz="4800" u="sng" dirty="0" smtClean="0"/>
              <a:t>Accounting for e-Business </a:t>
            </a:r>
            <a:endParaRPr lang="zh-HK" alt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6638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xmlns="" id="{9F702117-100B-418F-B0CF-372BC5F81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79309"/>
              </p:ext>
            </p:extLst>
          </p:nvPr>
        </p:nvGraphicFramePr>
        <p:xfrm>
          <a:off x="441740" y="1218331"/>
          <a:ext cx="1126498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7818">
                  <a:extLst>
                    <a:ext uri="{9D8B030D-6E8A-4147-A177-3AD203B41FA5}">
                      <a16:colId xmlns:a16="http://schemas.microsoft.com/office/drawing/2014/main" xmlns="" val="4050737527"/>
                    </a:ext>
                  </a:extLst>
                </a:gridCol>
                <a:gridCol w="5017168">
                  <a:extLst>
                    <a:ext uri="{9D8B030D-6E8A-4147-A177-3AD203B41FA5}">
                      <a16:colId xmlns:a16="http://schemas.microsoft.com/office/drawing/2014/main" xmlns="" val="3569946184"/>
                    </a:ext>
                  </a:extLst>
                </a:gridCol>
              </a:tblGrid>
              <a:tr h="468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4800" dirty="0"/>
                        <a:t>課程提供機構</a:t>
                      </a:r>
                      <a:endParaRPr lang="zh-HK" alt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248829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香港大學專業進修學院</a:t>
                      </a:r>
                      <a:endParaRPr lang="zh-HK" altLang="en-US" sz="3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香港演藝學院</a:t>
                      </a:r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837917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香港中文大學專業進修學院</a:t>
                      </a:r>
                      <a:endParaRPr lang="en-US" altLang="zh-TW" sz="3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職業訓練局</a:t>
                      </a:r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8116982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香港城市大學專業進修學院</a:t>
                      </a:r>
                      <a:endParaRPr lang="zh-HK" alt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香港專業進修學校</a:t>
                      </a:r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844346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香港理工大學專業進修學院</a:t>
                      </a:r>
                      <a:endParaRPr lang="zh-HK" alt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香港科技專上書院</a:t>
                      </a:r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460937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香港浸會大學持續教育學院</a:t>
                      </a:r>
                      <a:endParaRPr lang="zh-HK" alt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300" dirty="0"/>
                        <a:t>明愛社區書院</a:t>
                      </a:r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624485"/>
                  </a:ext>
                </a:extLst>
              </a:tr>
              <a:tr h="468970">
                <a:tc>
                  <a:txBody>
                    <a:bodyPr/>
                    <a:lstStyle/>
                    <a:p>
                      <a:r>
                        <a:rPr lang="zh-TW" altLang="en-US" sz="3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嶺南大學持續進修學院</a:t>
                      </a:r>
                      <a:endParaRPr lang="zh-HK" altLang="en-US" sz="3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47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8_TF33552983.potx" id="{53025C03-9978-4790-8E89-4DFB667BC574}" vid="{626B510A-AB82-41A8-8447-39B73CF529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{F4B0E6B7-FCC4-4A81-8728-4E7F80BC3BFB}tf33552983_win32</Template>
  <TotalTime>165</TotalTime>
  <Words>797</Words>
  <Application>Microsoft Office PowerPoint</Application>
  <PresentationFormat>寬螢幕</PresentationFormat>
  <Paragraphs>99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Microsoft JhengHei UI</vt:lpstr>
      <vt:lpstr>微軟正黑體</vt:lpstr>
      <vt:lpstr>新細明體</vt:lpstr>
      <vt:lpstr>Arial</vt:lpstr>
      <vt:lpstr>Calibri</vt:lpstr>
      <vt:lpstr>Franklin Gothic Book</vt:lpstr>
      <vt:lpstr>Trebuchet MS</vt:lpstr>
      <vt:lpstr>Wingdings</vt:lpstr>
      <vt:lpstr>Wingdings 2</vt:lpstr>
      <vt:lpstr>DividendVTI</vt:lpstr>
      <vt:lpstr>趙聿修紀念中學 應用學習課程簡介</vt:lpstr>
      <vt:lpstr>應用學習 - 有價值的高中選修科</vt:lpstr>
      <vt:lpstr>應用學習 - 有價值的高中選修科</vt:lpstr>
      <vt:lpstr>涵蓋六個學習範疇</vt:lpstr>
      <vt:lpstr>不同學習體驗 擴闊視野</vt:lpstr>
      <vt:lpstr>與其他科目相輔相成</vt:lpstr>
      <vt:lpstr>與其他科目相輔相成 (例子1)</vt:lpstr>
      <vt:lpstr>與其他科目相輔相成 (例子2)</vt:lpstr>
      <vt:lpstr>PowerPoint 簡報</vt:lpstr>
      <vt:lpstr>課程安排</vt:lpstr>
      <vt:lpstr>職場體驗  業界參與</vt:lpstr>
      <vt:lpstr>評核及出席要求</vt:lpstr>
      <vt:lpstr>應用學習 - 資歷認可</vt:lpstr>
      <vt:lpstr>應用學習 - 資歷認可</vt:lpstr>
      <vt:lpstr>資歷認可 資歷架構第三級證書</vt:lpstr>
      <vt:lpstr>升 學</vt:lpstr>
      <vt:lpstr>升 學</vt:lpstr>
      <vt:lpstr>就 業</vt:lpstr>
      <vt:lpstr>怎樣選擇應用學習課程？</vt:lpstr>
      <vt:lpstr>中三應用學習導引課程</vt:lpstr>
      <vt:lpstr>PowerPoint 簡報</vt:lpstr>
      <vt:lpstr>2021開辨課程</vt:lpstr>
      <vt:lpstr>課程概覽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趙聿修紀念中學 應用學習課程簡介</dc:title>
  <dc:creator>Administrator</dc:creator>
  <cp:lastModifiedBy>WONG KIN CHUNG   </cp:lastModifiedBy>
  <cp:revision>20</cp:revision>
  <dcterms:created xsi:type="dcterms:W3CDTF">2020-10-19T14:28:32Z</dcterms:created>
  <dcterms:modified xsi:type="dcterms:W3CDTF">2020-10-22T01:29:37Z</dcterms:modified>
</cp:coreProperties>
</file>